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74" r:id="rId4"/>
    <p:sldId id="263" r:id="rId5"/>
    <p:sldId id="264" r:id="rId6"/>
    <p:sldId id="265" r:id="rId7"/>
    <p:sldId id="273" r:id="rId8"/>
    <p:sldId id="276" r:id="rId9"/>
    <p:sldId id="275" r:id="rId10"/>
    <p:sldId id="257" r:id="rId11"/>
    <p:sldId id="270" r:id="rId12"/>
    <p:sldId id="272" r:id="rId13"/>
    <p:sldId id="262" r:id="rId14"/>
    <p:sldId id="260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ykhamill\AppData\Local\Microsoft\Windows\Temporary%20Internet%20Files\Content.Outlook\8F1H3HHD\TAB%20CPM%20Chart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839238845144818E-2"/>
          <c:y val="3.3637261285609461E-2"/>
          <c:w val="0.6376132497326723"/>
          <c:h val="0.818552648353510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Local TV/Day</c:v>
                </c:pt>
                <c:pt idx="1">
                  <c:v>Local TV Prime</c:v>
                </c:pt>
                <c:pt idx="2">
                  <c:v>Local Radio/ MF Ave.</c:v>
                </c:pt>
                <c:pt idx="3">
                  <c:v>Local Cable/Day </c:v>
                </c:pt>
                <c:pt idx="4">
                  <c:v>Local Cable/Prime</c:v>
                </c:pt>
                <c:pt idx="5">
                  <c:v>Newspapers /1:2 Page</c:v>
                </c:pt>
                <c:pt idx="6">
                  <c:v>Outdoor</c:v>
                </c:pt>
              </c:strCache>
            </c:strRef>
          </c:cat>
          <c:val>
            <c:numRef>
              <c:f>Sheet1!$B$2:$B$8</c:f>
              <c:numCache>
                <c:formatCode>"$"#,##0.00</c:formatCode>
                <c:ptCount val="7"/>
                <c:pt idx="0">
                  <c:v>12</c:v>
                </c:pt>
                <c:pt idx="1">
                  <c:v>35</c:v>
                </c:pt>
                <c:pt idx="2">
                  <c:v>5.5</c:v>
                </c:pt>
                <c:pt idx="3">
                  <c:v>17</c:v>
                </c:pt>
                <c:pt idx="4">
                  <c:v>28</c:v>
                </c:pt>
                <c:pt idx="5">
                  <c:v>25</c:v>
                </c:pt>
                <c:pt idx="6">
                  <c:v>3.63</c:v>
                </c:pt>
              </c:numCache>
            </c:numRef>
          </c:val>
        </c:ser>
        <c:axId val="33984896"/>
        <c:axId val="33986432"/>
      </c:barChart>
      <c:catAx>
        <c:axId val="339848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33986432"/>
        <c:crosses val="autoZero"/>
        <c:auto val="1"/>
        <c:lblAlgn val="ctr"/>
        <c:lblOffset val="100"/>
      </c:catAx>
      <c:valAx>
        <c:axId val="33986432"/>
        <c:scaling>
          <c:orientation val="minMax"/>
        </c:scaling>
        <c:axPos val="l"/>
        <c:majorGridlines/>
        <c:numFmt formatCode="&quot;$&quot;#,##0.00" sourceLinked="1"/>
        <c:tickLblPos val="nextTo"/>
        <c:crossAx val="339848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9D69EB-C2CC-4364-9AA3-2361614AD521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6CD09C-6341-41B8-BA06-B1F5EA368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charset="0"/>
                <a:ea typeface="MS PGothic"/>
                <a:cs typeface="MS PGothic"/>
              </a:rPr>
              <a:t>Formed between the partnering states to discuss and improve corridor operations along I-80.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smtClean="0">
                <a:latin typeface="Arial" charset="0"/>
                <a:ea typeface="MS PGothic"/>
                <a:cs typeface="MS PGothic"/>
              </a:rPr>
              <a:t>Primarily from a winter perspective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9DBBEB-86B6-4172-88B6-557227970465}" type="slidenum">
              <a:rPr lang="fr-FR" smtClean="0">
                <a:latin typeface="Arial" charset="0"/>
                <a:ea typeface="MS PGothic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smtClean="0">
              <a:latin typeface="Arial" charset="0"/>
              <a:ea typeface="MS PGothic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MS PGothic"/>
                <a:cs typeface="MS PGothic"/>
              </a:rPr>
              <a:t>Currently in place on US 395 between Reno &amp; Carson City.  Similar restrictions will be put in place when the Hoover Dam Bridge opens in October on US 93 between Arizona and Nevada.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DFD73B-1428-47A7-B3F6-5CB4012DCA89}" type="slidenum">
              <a:rPr lang="fr-FR" smtClean="0">
                <a:latin typeface="Arial" charset="0"/>
                <a:ea typeface="MS PGothic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smtClean="0">
              <a:latin typeface="Arial" charset="0"/>
              <a:ea typeface="MS PGothic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MS PGothic"/>
                <a:cs typeface="MS PGothic"/>
              </a:rPr>
              <a:t>NDOT has HAR equipment placed at critical locations throughout the state.  Parameters have been set up to provide information relevant to a traveler in that area.  Based on this criteria, relevant 511 information is automatically pushed out to each HAR site.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82EAFF-5510-4E34-A562-8E84562306AF}" type="slidenum">
              <a:rPr lang="fr-FR" smtClean="0">
                <a:latin typeface="Arial" charset="0"/>
                <a:ea typeface="MS PGothic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smtClean="0">
              <a:latin typeface="Arial" charset="0"/>
              <a:ea typeface="MS PGothic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  <a:ea typeface="MS PGothic"/>
                <a:cs typeface="MS PGothic"/>
              </a:rPr>
              <a:t>NDOT’s over dimensional permitting office would like an automated system that combines truck restrictions into 511, similar to that in Idaho.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E5B3DC-5962-4248-B01D-68D438ECD7D5}" type="slidenum">
              <a:rPr lang="fr-FR" smtClean="0">
                <a:latin typeface="Arial" charset="0"/>
                <a:ea typeface="MS PGothic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mtClean="0">
              <a:latin typeface="Arial" charset="0"/>
              <a:ea typeface="MS PGothic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4EEEE-D997-4035-B63B-B71BFC974096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BCE3B-91CF-41D4-BE42-888CD25E0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7198-474A-4933-873D-877644FAC095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BB7D1-C4B1-455F-98A1-D2F8A4697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39D3-DFFD-4045-8BFB-9B0724F8A222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BDF0-B076-4C5C-9A4E-942D7D51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8246" y="1"/>
            <a:ext cx="7406640" cy="762000"/>
          </a:xfrm>
          <a:prstGeom prst="rect">
            <a:avLst/>
          </a:prstGeom>
        </p:spPr>
        <p:txBody>
          <a:bodyPr lIns="0" rIns="0" anchor="b"/>
          <a:lstStyle>
            <a:lvl1pPr algn="l">
              <a:lnSpc>
                <a:spcPct val="90000"/>
              </a:lnSpc>
              <a:defRPr sz="2000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BDED-010F-49F3-81C6-9C8F1BB9BDF2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69587-0CA0-48E6-81AA-3B126A9B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9E37B-923D-4581-BAEF-38F9DF6F0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3ABC-6C22-4737-8C78-F48C1111FD78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A720F-571D-447E-B864-27F68FD10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1FD0-A43D-42F8-85EC-FAB3B6F92403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6821-1BC3-43F0-AAFB-398F62DA5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2DEA6-1F87-4739-B18D-C028F926F033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AC53-32C4-4D53-AD91-0DC36EF2E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BB7FE-B579-4933-89D4-9CD79E734BD9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56637-B6F9-4955-9381-6CCAF16D8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CB7C-C79A-4329-8200-0B31904951E6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108F-FF76-4A1E-8502-E8616815E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09D52-E14A-48C4-810E-E0807F8A8522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6C135-2163-48D5-B5EA-0A0466F84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FC62-31A3-4B73-BF93-29724BA53265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8D47-C567-4354-9D6B-1D56B921B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7AF7-ABB4-4A93-B845-AABA4DDF2909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28AD-7331-45D9-B96A-98B77B1D4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F42FE6-5B91-4F77-9CCA-4C27ED71CFDF}" type="datetimeFigureOut">
              <a:rPr lang="en-US"/>
              <a:pPr>
                <a:defRPr/>
              </a:pPr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D143-9D7C-4234-82D2-8A5CB21CC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63" r:id="rId13"/>
    <p:sldLayoutId id="214748366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Arial" charset="0"/>
                <a:cs typeface="Arial" charset="0"/>
              </a:rPr>
              <a:t>TRAVELER INFORMATION</a:t>
            </a:r>
          </a:p>
        </p:txBody>
      </p:sp>
      <p:pic>
        <p:nvPicPr>
          <p:cNvPr id="17411" name="Picture 5" descr="logo_5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860800"/>
            <a:ext cx="2087562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162050"/>
            <a:ext cx="8229600" cy="4964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»"/>
            </a:pPr>
            <a:r>
              <a:rPr lang="en-US" sz="2500" smtClean="0"/>
              <a:t>Revenue generation for 511 system owners keeps you in control (Georgia Model)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»"/>
            </a:pPr>
            <a:r>
              <a:rPr lang="en-US" sz="2200" smtClean="0"/>
              <a:t>You own the relationship with advertisers/sponsors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»"/>
            </a:pPr>
            <a:r>
              <a:rPr lang="en-US" sz="2200" smtClean="0"/>
              <a:t>If you have the authority to receive funds, you generate revenue </a:t>
            </a:r>
            <a:br>
              <a:rPr lang="en-US" sz="2200" smtClean="0"/>
            </a:br>
            <a:r>
              <a:rPr lang="en-US" sz="2200" smtClean="0"/>
              <a:t>to pay for your system, enhancements, data, marketing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»"/>
            </a:pPr>
            <a:r>
              <a:rPr lang="en-US" sz="2200" smtClean="0"/>
              <a:t>You maintain control of your system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»"/>
            </a:pPr>
            <a:r>
              <a:rPr lang="en-US" sz="2200" smtClean="0"/>
              <a:t>You maintain control of your Right of Way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»"/>
            </a:pPr>
            <a:r>
              <a:rPr lang="en-US" sz="2200" smtClean="0"/>
              <a:t>Your transparent approach creates public goodwill and maximizes revenue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  <a:buFont typeface="Arial" charset="0"/>
              <a:buChar char="»"/>
            </a:pPr>
            <a:r>
              <a:rPr lang="en-US" sz="2500" smtClean="0"/>
              <a:t>Revenue Neutral (zero or low cost) for 511 system owners (Massachusetts Model)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»"/>
            </a:pPr>
            <a:r>
              <a:rPr lang="en-US" sz="2200" smtClean="0"/>
              <a:t>You grant authority to a 511 system developer to generate revenue 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07275" cy="762000"/>
          </a:xfrm>
        </p:spPr>
        <p:txBody>
          <a:bodyPr/>
          <a:lstStyle/>
          <a:p>
            <a:pPr eaLnBrk="1" hangingPunct="1"/>
            <a:r>
              <a:rPr lang="en-US" smtClean="0"/>
              <a:t>Revenue Generation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85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dirty="0" smtClean="0"/>
              <a:t>Georgia-NaviGAtor.com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31625" t="18750" r="32065" b="22917"/>
          <a:stretch>
            <a:fillRect/>
          </a:stretch>
        </p:blipFill>
        <p:spPr bwMode="auto">
          <a:xfrm>
            <a:off x="4495800" y="1524000"/>
            <a:ext cx="42783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304800" y="1408113"/>
            <a:ext cx="4191000" cy="4800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eaLnBrk="0" hangingPunct="0">
              <a:spcBef>
                <a:spcPct val="75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Tahoma" pitchFamily="34" charset="0"/>
              </a:rPr>
              <a:t>200,000 visits per month</a:t>
            </a:r>
          </a:p>
          <a:p>
            <a:pPr marL="231775" indent="-231775" eaLnBrk="0" hangingPunct="0">
              <a:spcBef>
                <a:spcPct val="75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Tahoma" pitchFamily="34" charset="0"/>
              </a:rPr>
              <a:t>#1 Google search for “Georgia Traffic”</a:t>
            </a:r>
          </a:p>
          <a:p>
            <a:pPr marL="231775" indent="-231775" eaLnBrk="0" hangingPunct="0">
              <a:spcBef>
                <a:spcPct val="75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Tahoma" pitchFamily="34" charset="0"/>
              </a:rPr>
              <a:t>Ads on every page</a:t>
            </a:r>
          </a:p>
          <a:p>
            <a:pPr marL="231775" indent="-231775" eaLnBrk="0" hangingPunct="0">
              <a:spcBef>
                <a:spcPct val="75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Tahoma" pitchFamily="34" charset="0"/>
              </a:rPr>
              <a:t>Sourced directly by sponsors and Google</a:t>
            </a:r>
          </a:p>
          <a:p>
            <a:pPr marL="231775" indent="-231775" eaLnBrk="0" hangingPunct="0">
              <a:spcBef>
                <a:spcPct val="75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Tahoma" pitchFamily="34" charset="0"/>
              </a:rPr>
              <a:t>Google revenue based on ad click-throughs</a:t>
            </a:r>
          </a:p>
          <a:p>
            <a:pPr marL="231775" indent="-231775" eaLnBrk="0" hangingPunct="0">
              <a:spcBef>
                <a:spcPct val="75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Tahoma" pitchFamily="34" charset="0"/>
              </a:rPr>
              <a:t>New website Nov 2010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8153400" y="6088063"/>
            <a:ext cx="990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MS PGothic"/>
                <a:cs typeface="MS PGothic"/>
              </a:rPr>
              <a:t>Massachusetts/Sendza Ad Examples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2514600" cy="728663"/>
          </a:xfrm>
        </p:spPr>
        <p:txBody>
          <a:bodyPr/>
          <a:lstStyle/>
          <a:p>
            <a:pPr eaLnBrk="1" hangingPunct="1"/>
            <a:r>
              <a:rPr lang="en-US" sz="1800" b="1" smtClean="0">
                <a:latin typeface="Arial" charset="0"/>
                <a:cs typeface="Arial" charset="0"/>
              </a:rPr>
              <a:t>Roadway Signs</a:t>
            </a:r>
          </a:p>
          <a:p>
            <a:pPr eaLnBrk="1" hangingPunct="1"/>
            <a:endParaRPr lang="en-US" sz="1800" b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b="1" smtClean="0">
                <a:latin typeface="Arial" charset="0"/>
                <a:cs typeface="Arial" charset="0"/>
              </a:rPr>
              <a:t>Toll Booth Signs</a:t>
            </a:r>
          </a:p>
          <a:p>
            <a:pPr eaLnBrk="1" hangingPunct="1"/>
            <a:endParaRPr lang="en-US" sz="1800" b="1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b="1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b="1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b="1" smtClean="0">
              <a:latin typeface="Arial" charset="0"/>
              <a:cs typeface="Arial" charset="0"/>
            </a:endParaRPr>
          </a:p>
          <a:p>
            <a:pPr eaLnBrk="1" hangingPunct="1"/>
            <a:endParaRPr lang="en-US" sz="1800" b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b="1" smtClean="0">
                <a:latin typeface="Arial" charset="0"/>
                <a:cs typeface="Arial" charset="0"/>
              </a:rPr>
              <a:t>Text Alerts</a:t>
            </a:r>
          </a:p>
          <a:p>
            <a:pPr eaLnBrk="1" hangingPunct="1"/>
            <a:endParaRPr lang="en-US" sz="1800" b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b="1" smtClean="0">
                <a:latin typeface="Arial" charset="0"/>
                <a:cs typeface="Arial" charset="0"/>
              </a:rPr>
              <a:t>Email Alerts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/>
          <a:srcRect l="20221" t="4758" r="2679" b="16985"/>
          <a:stretch>
            <a:fillRect/>
          </a:stretch>
        </p:blipFill>
        <p:spPr bwMode="auto">
          <a:xfrm>
            <a:off x="5534025" y="2805113"/>
            <a:ext cx="27225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505200"/>
            <a:ext cx="1255713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603250"/>
            <a:ext cx="2460625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513013"/>
            <a:ext cx="20240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66938" y="3802063"/>
            <a:ext cx="32861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Content Placeholder 3"/>
          <p:cNvSpPr>
            <a:spLocks noGrp="1"/>
          </p:cNvSpPr>
          <p:nvPr>
            <p:ph idx="1"/>
          </p:nvPr>
        </p:nvSpPr>
        <p:spPr>
          <a:xfrm>
            <a:off x="533400" y="4876800"/>
            <a:ext cx="8229600" cy="1752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000" b="1" smtClean="0"/>
              <a:t>Maximize Revenue by Establishing Rates Based on DEC—Daily Effective Circulation—the Method Used by the Outdoor Advertising Industry</a:t>
            </a:r>
          </a:p>
          <a:p>
            <a:pPr marL="0" indent="0" eaLnBrk="1" hangingPunct="1">
              <a:spcAft>
                <a:spcPts val="600"/>
              </a:spcAft>
              <a:buFont typeface="Arial" charset="0"/>
              <a:buNone/>
            </a:pPr>
            <a:r>
              <a:rPr lang="en-US" sz="2000" smtClean="0"/>
              <a:t>Based on the annual average daily traffic (AADT) count of a location taking into account the average number of persons 18 and over in each vehicle, the visible traffic flow and the hours of illumination of the display. </a:t>
            </a:r>
          </a:p>
        </p:txBody>
      </p:sp>
      <p:sp>
        <p:nvSpPr>
          <p:cNvPr id="3481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762000"/>
          </a:xfrm>
        </p:spPr>
        <p:txBody>
          <a:bodyPr/>
          <a:lstStyle/>
          <a:p>
            <a:pPr eaLnBrk="1" hangingPunct="1"/>
            <a:r>
              <a:rPr lang="en-US" sz="2400" b="1" smtClean="0"/>
              <a:t>FHWA Says Revenue from Special Signs Must Support the </a:t>
            </a:r>
            <a:br>
              <a:rPr lang="en-US" sz="2400" b="1" smtClean="0"/>
            </a:br>
            <a:r>
              <a:rPr lang="en-US" sz="2400" b="1" smtClean="0"/>
              <a:t>Sponsored Program (Safety Patrols or 511)</a:t>
            </a:r>
          </a:p>
        </p:txBody>
      </p:sp>
      <p:pic>
        <p:nvPicPr>
          <p:cNvPr id="34820" name="Picture 2" descr="X:\Clients\FDOT\Resources\Images\0960 State Farm Road Ranger Sign 092109\JPEG\IMG_4182.jpg"/>
          <p:cNvPicPr>
            <a:picLocks noChangeAspect="1" noChangeArrowheads="1"/>
          </p:cNvPicPr>
          <p:nvPr/>
        </p:nvPicPr>
        <p:blipFill>
          <a:blip r:embed="rId3"/>
          <a:srcRect l="22501" t="20000" r="25000"/>
          <a:stretch>
            <a:fillRect/>
          </a:stretch>
        </p:blipFill>
        <p:spPr bwMode="auto">
          <a:xfrm>
            <a:off x="457200" y="1447800"/>
            <a:ext cx="333057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GA 511 Sponsorship Website_Photo 1.jpg"/>
          <p:cNvPicPr>
            <a:picLocks noChangeAspect="1"/>
          </p:cNvPicPr>
          <p:nvPr/>
        </p:nvPicPr>
        <p:blipFill>
          <a:blip r:embed="rId4"/>
          <a:srcRect l="41298" t="26646" r="19025" b="27866"/>
          <a:stretch>
            <a:fillRect/>
          </a:stretch>
        </p:blipFill>
        <p:spPr bwMode="auto">
          <a:xfrm>
            <a:off x="3962400" y="1447800"/>
            <a:ext cx="468471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761163" cy="7620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1"/>
                </a:solidFill>
              </a:rPr>
              <a:t>Established Advertising Industry Average Rates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Shown in Cost Per Thousand (CPM) Source: Traffic Audit Bureau</a:t>
            </a: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257300" y="966788"/>
          <a:ext cx="7886700" cy="589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315913"/>
            <a:ext cx="9144000" cy="681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1268" name="Picture 4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195513" y="76676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Calibri" pitchFamily="34" charset="0"/>
              </a:rPr>
              <a:t>Thank You!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1979613" y="3933825"/>
            <a:ext cx="51847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Denise M. Inda, P.E.</a:t>
            </a:r>
          </a:p>
          <a:p>
            <a:pPr algn="ctr"/>
            <a:r>
              <a:rPr lang="en-US">
                <a:latin typeface="Calibri" pitchFamily="34" charset="0"/>
              </a:rPr>
              <a:t>Asst. Chief Operations Engineer</a:t>
            </a:r>
          </a:p>
          <a:p>
            <a:pPr algn="ctr"/>
            <a:r>
              <a:rPr lang="en-US">
                <a:latin typeface="Calibri" pitchFamily="34" charset="0"/>
              </a:rPr>
              <a:t>Nevada DOT</a:t>
            </a:r>
          </a:p>
          <a:p>
            <a:pPr algn="ctr"/>
            <a:r>
              <a:rPr lang="en-US">
                <a:latin typeface="Calibri" pitchFamily="34" charset="0"/>
              </a:rPr>
              <a:t>775-888-7867</a:t>
            </a:r>
          </a:p>
          <a:p>
            <a:pPr algn="ctr"/>
            <a:r>
              <a:rPr lang="en-US">
                <a:latin typeface="Calibri" pitchFamily="34" charset="0"/>
              </a:rPr>
              <a:t>dinda@dot.state.nv.us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315913"/>
            <a:ext cx="9144000" cy="681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05000"/>
            <a:ext cx="8229600" cy="4648200"/>
          </a:xfrm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1268" name="Picture 4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179388" y="1268413"/>
            <a:ext cx="87852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511 Meeting</a:t>
            </a:r>
          </a:p>
          <a:p>
            <a:pPr algn="ctr">
              <a:defRPr/>
            </a:pPr>
            <a:r>
              <a:rPr 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Feedback &amp; Discussion</a:t>
            </a:r>
          </a:p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How is your state addressing freight needs via Traveler Information?</a:t>
            </a:r>
          </a:p>
          <a:p>
            <a:pPr algn="ctr">
              <a:defRPr/>
            </a:pPr>
            <a:endParaRPr lang="en-US" sz="44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914400" y="4038600"/>
            <a:ext cx="7931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chemeClr val="tx2"/>
                </a:solidFill>
                <a:latin typeface="Calibri" pitchFamily="34" charset="0"/>
              </a:rPr>
              <a:t>  </a:t>
            </a:r>
            <a:r>
              <a:rPr lang="en-US" sz="2000">
                <a:latin typeface="Calibri" pitchFamily="34" charset="0"/>
              </a:rPr>
              <a:t>Available truck parking (public/private)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 Advance notice of road restrictions/closures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 Coordinate or share information with other states</a:t>
            </a:r>
          </a:p>
          <a:p>
            <a:pPr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  Freight-specific menu selections or web pages in 511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 idx="4294967295"/>
          </p:nvPr>
        </p:nvSpPr>
        <p:spPr>
          <a:xfrm>
            <a:off x="2971800" y="2276475"/>
            <a:ext cx="6172200" cy="504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WINTER OPERATIONS COALITION</a:t>
            </a:r>
            <a:r>
              <a:rPr lang="fr-CA" sz="2000" b="1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>  </a:t>
            </a:r>
            <a:br>
              <a:rPr lang="fr-CA" sz="2000" b="1" dirty="0" smtClean="0">
                <a:solidFill>
                  <a:srgbClr val="F2F2F2"/>
                </a:solidFill>
                <a:latin typeface="Arial" charset="0"/>
                <a:cs typeface="Arial" charset="0"/>
              </a:rPr>
            </a:br>
            <a:r>
              <a:rPr lang="fr-CA" sz="2000" b="1" dirty="0" smtClean="0">
                <a:solidFill>
                  <a:srgbClr val="F2F2F2"/>
                </a:solidFill>
                <a:latin typeface="Arial" charset="0"/>
                <a:cs typeface="Arial" charset="0"/>
              </a:rPr>
              <a:t/>
            </a:r>
            <a:br>
              <a:rPr lang="fr-CA" sz="2000" b="1" dirty="0" smtClean="0">
                <a:solidFill>
                  <a:srgbClr val="F2F2F2"/>
                </a:solidFill>
                <a:latin typeface="Arial" charset="0"/>
                <a:cs typeface="Arial" charset="0"/>
              </a:rPr>
            </a:br>
            <a:endParaRPr lang="fr-CA" sz="2000" b="1" dirty="0" smtClean="0">
              <a:solidFill>
                <a:srgbClr val="F2F2F2"/>
              </a:solidFill>
              <a:latin typeface="Arial" charset="0"/>
              <a:cs typeface="Arial" charset="0"/>
            </a:endParaRPr>
          </a:p>
        </p:txBody>
      </p:sp>
      <p:pic>
        <p:nvPicPr>
          <p:cNvPr id="18434" name="Picture 8" descr="Cover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57313" y="3643313"/>
            <a:ext cx="73580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Multi-State Approach to 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Improved Corridor Operations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007_0119Image000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686800" cy="598487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High Profile Vehicle Restrictions</a:t>
            </a:r>
          </a:p>
        </p:txBody>
      </p:sp>
      <p:sp>
        <p:nvSpPr>
          <p:cNvPr id="2150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63700"/>
            <a:ext cx="3008313" cy="49911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smtClean="0"/>
              <a:t>  Prohibit specific vehicles when sustained wind speeds and wind gusts exceed certain levels</a:t>
            </a:r>
          </a:p>
          <a:p>
            <a:pPr eaLnBrk="1" hangingPunct="1"/>
            <a:endParaRPr lang="en-US" sz="2400" smtClean="0"/>
          </a:p>
          <a:p>
            <a:pPr eaLnBrk="1" hangingPunct="1">
              <a:buFont typeface="Arial" charset="0"/>
              <a:buChar char="•"/>
            </a:pPr>
            <a:r>
              <a:rPr lang="en-US" sz="2400" smtClean="0"/>
              <a:t>  Notification via DMS, 511 website &amp; phone line, HAR and subscription text and/or email messages</a:t>
            </a:r>
          </a:p>
          <a:p>
            <a:pPr eaLnBrk="1" hangingPunct="1">
              <a:buFont typeface="Arial" charset="0"/>
              <a:buChar char="•"/>
            </a:pPr>
            <a:endParaRPr lang="en-US" smtClean="0"/>
          </a:p>
          <a:p>
            <a:pPr eaLnBrk="1" hangingPunct="1">
              <a:buFont typeface="Arial" charset="0"/>
              <a:buChar char="•"/>
            </a:pPr>
            <a:endParaRPr lang="en-US" smtClean="0"/>
          </a:p>
        </p:txBody>
      </p:sp>
      <p:pic>
        <p:nvPicPr>
          <p:cNvPr id="21508" name="Picture 5" descr="truck profi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871663"/>
            <a:ext cx="3767137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Content Placeholder 4" descr="DSC_0373.JPG"/>
          <p:cNvPicPr>
            <a:picLocks noGrp="1" noChangeAspect="1"/>
          </p:cNvPicPr>
          <p:nvPr>
            <p:ph idx="1"/>
          </p:nvPr>
        </p:nvPicPr>
        <p:blipFill>
          <a:blip r:embed="rId5"/>
          <a:srcRect t="20004"/>
          <a:stretch>
            <a:fillRect/>
          </a:stretch>
        </p:blipFill>
        <p:spPr>
          <a:xfrm>
            <a:off x="4067175" y="3284538"/>
            <a:ext cx="4381500" cy="2332037"/>
          </a:xfrm>
        </p:spPr>
      </p:pic>
      <p:pic>
        <p:nvPicPr>
          <p:cNvPr id="21510" name="Picture 6" descr="DSC_0375.JPG"/>
          <p:cNvPicPr>
            <a:picLocks noChangeAspect="1"/>
          </p:cNvPicPr>
          <p:nvPr/>
        </p:nvPicPr>
        <p:blipFill>
          <a:blip r:embed="rId6"/>
          <a:srcRect t="17264" b="11655"/>
          <a:stretch>
            <a:fillRect/>
          </a:stretch>
        </p:blipFill>
        <p:spPr bwMode="auto">
          <a:xfrm>
            <a:off x="3713163" y="5084763"/>
            <a:ext cx="2438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7_0119Image000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635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Nevada’s HAR system is automatically populated by 511 information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398588" y="1981200"/>
          <a:ext cx="6346825" cy="4114800"/>
        </p:xfrm>
        <a:graphic>
          <a:graphicData uri="http://schemas.openxmlformats.org/presentationml/2006/ole">
            <p:oleObj spid="_x0000_s1026" name="Image Document" r:id="rId5" imgW="8667720" imgH="5619600" progId="">
              <p:embed/>
            </p:oleObj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_0119Image000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Wireless Internet Service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01800"/>
            <a:ext cx="3770313" cy="4391025"/>
          </a:xfrm>
        </p:spPr>
        <p:txBody>
          <a:bodyPr/>
          <a:lstStyle/>
          <a:p>
            <a:pPr eaLnBrk="1" hangingPunct="1"/>
            <a:r>
              <a:rPr lang="en-US" sz="2400" smtClean="0"/>
              <a:t>Service available at key rest stops &amp; Welcome Centers along I-15 &amp; I-80</a:t>
            </a:r>
          </a:p>
          <a:p>
            <a:pPr eaLnBrk="1" hangingPunct="1"/>
            <a:r>
              <a:rPr lang="en-US" sz="2400" smtClean="0"/>
              <a:t>Access to a traveler information website created by vendor, Scientel Wireless</a:t>
            </a:r>
          </a:p>
          <a:p>
            <a:pPr eaLnBrk="1" hangingPunct="1"/>
            <a:r>
              <a:rPr lang="en-US" sz="2400" smtClean="0"/>
              <a:t>Links to information regarding road conditions, weather, trucking, tourist information, etc.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2662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2514600"/>
            <a:ext cx="3770313" cy="2911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6"/>
          <p:cNvSpPr>
            <a:spLocks noGrp="1"/>
          </p:cNvSpPr>
          <p:nvPr>
            <p:ph type="title" idx="4294967295"/>
          </p:nvPr>
        </p:nvSpPr>
        <p:spPr>
          <a:xfrm>
            <a:off x="381000" y="-15240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/>
              <a:t>State Feedback</a:t>
            </a:r>
          </a:p>
        </p:txBody>
      </p:sp>
      <p:sp>
        <p:nvSpPr>
          <p:cNvPr id="28675" name="Rectangle 7"/>
          <p:cNvSpPr>
            <a:spLocks noGrp="1"/>
          </p:cNvSpPr>
          <p:nvPr>
            <p:ph type="body" idx="4294967295"/>
          </p:nvPr>
        </p:nvSpPr>
        <p:spPr>
          <a:xfrm>
            <a:off x="304800" y="457200"/>
            <a:ext cx="8229600" cy="5943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Kansas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I-70 high freight route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Post vertical length, speed info coordinate weather &amp; emergency info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Belong to Heartland States Coalition, which is looking into freight issues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511 has a CVO menu option…transfers to Permit office to provide restriction info, want to expand info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Idaho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CVO info on website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Menu option on phone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Focused on size/weight restrictions, spring thaw info, reduced speed requirements, escape ramp locations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Northwest Passage member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Pennsylvania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Various levels of vehicle restrictions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Pre-emptive closures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Share info with other states via TMCs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Struggling with getting info out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Partnering with local Motor Carrier Association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511 awareness via floodgates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Truck parking – pilot project via grant to post avail spaces via DMS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SACOG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Looking to add in localized truck routing, brake check areas and truck ramp occupancy on website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State Feedback, Cont’d.</a:t>
            </a:r>
          </a:p>
        </p:txBody>
      </p:sp>
      <p:sp>
        <p:nvSpPr>
          <p:cNvPr id="29699" name="Rectangle 4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Northern California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Email notification to Truck Motor Carrier Association  and they send out (24/7) to 750 dispatch terminals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Special Alerts – calls for specific lane closures and timelines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Georgia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I-95 Corridor Coalition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Hub for STIX (Southern Traffic Information Exchange)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/>
              <a:t>Exchanging information across state lines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/>
              <a:t>Manual process up to now….will be automated with new Navigator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San Diego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Local research on trucking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Separate webpage for CVO:   border crossing info &amp; road restrictions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System to launch within October/November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New York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Generic info on website but working  to provide all CVO data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Trying to address bridge heights:  HUGE number of bridges hit every month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/>
              <a:t>They are extracting restriction info and passing it on to GPS companies (Navteq, TeleAtlas, Rand McNally) to be included in their systems….results in reduction in bridge hits!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_0119Image0006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State Feedback, Cont’d.</a:t>
            </a:r>
          </a:p>
        </p:txBody>
      </p:sp>
      <p:sp>
        <p:nvSpPr>
          <p:cNvPr id="30723" name="Rectangle 7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New Jersey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Working on automated permitting system, eventually want to be part of 511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24/7 contact to notify permittees of accidents/incidents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Arizona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Combined permitting/511 system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Spanish capabilities via web &amp; phone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Include MP info to benefit truckers (Kansas &amp; Idaho do too)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Wisconsin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Found you don’t need to necessarily tailor website to truckers needs….just need to get info out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3 groups, each is unique, so you need to work with all 3 to get whole picture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/>
              <a:t>American Truck Association State Chapter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/>
              <a:t>American Independent Truck Association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/>
              <a:t>Independent Owners/Operators (don’t belong to any group or association)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smtClean="0"/>
              <a:t>Todd from NY also suggested contacting the National Association of Truck Stop Owners for a different perspective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511 Coalition will be doing a technical paper on CVO &amp; Traveler Information to formally document what many states are doing. </a:t>
            </a:r>
            <a:endParaRPr lang="en-US" sz="16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861</Words>
  <Application>Microsoft Office PowerPoint</Application>
  <PresentationFormat>On-screen Show (4:3)</PresentationFormat>
  <Paragraphs>122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Tahoma</vt:lpstr>
      <vt:lpstr>MS PGothic</vt:lpstr>
      <vt:lpstr>Office Theme</vt:lpstr>
      <vt:lpstr>Office Theme</vt:lpstr>
      <vt:lpstr>Office Theme</vt:lpstr>
      <vt:lpstr>Image Document</vt:lpstr>
      <vt:lpstr>TRAVELER INFORMATION</vt:lpstr>
      <vt:lpstr>Slide 2</vt:lpstr>
      <vt:lpstr>WINTER OPERATIONS COALITION    </vt:lpstr>
      <vt:lpstr>High Profile Vehicle Restrictions</vt:lpstr>
      <vt:lpstr>Nevada’s HAR system is automatically populated by 511 information</vt:lpstr>
      <vt:lpstr>Wireless Internet Service</vt:lpstr>
      <vt:lpstr>State Feedback</vt:lpstr>
      <vt:lpstr>State Feedback, Cont’d.</vt:lpstr>
      <vt:lpstr>State Feedback, Cont’d.</vt:lpstr>
      <vt:lpstr>Revenue Generation</vt:lpstr>
      <vt:lpstr>Slide 11</vt:lpstr>
      <vt:lpstr>Massachusetts/Sendza Ad Examples</vt:lpstr>
      <vt:lpstr>FHWA Says Revenue from Special Signs Must Support the  Sponsored Program (Safety Patrols or 511)</vt:lpstr>
      <vt:lpstr>Established Advertising Industry Average Rates Shown in Cost Per Thousand (CPM) Source: Traffic Audit Bureau</vt:lpstr>
      <vt:lpstr>Slide 15</vt:lpstr>
    </vt:vector>
  </TitlesOfParts>
  <Company>Nevada 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Denise Inda</dc:creator>
  <cp:lastModifiedBy>Dinda</cp:lastModifiedBy>
  <cp:revision>13</cp:revision>
  <dcterms:created xsi:type="dcterms:W3CDTF">2010-10-25T22:31:10Z</dcterms:created>
  <dcterms:modified xsi:type="dcterms:W3CDTF">2010-10-27T03:01:23Z</dcterms:modified>
</cp:coreProperties>
</file>